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89" r:id="rId5"/>
    <p:sldId id="284" r:id="rId6"/>
    <p:sldId id="290" r:id="rId7"/>
    <p:sldId id="287" r:id="rId8"/>
    <p:sldId id="277" r:id="rId9"/>
    <p:sldId id="291" r:id="rId10"/>
    <p:sldId id="292" r:id="rId11"/>
    <p:sldId id="293" r:id="rId12"/>
    <p:sldId id="288" r:id="rId13"/>
    <p:sldId id="268" r:id="rId14"/>
    <p:sldId id="294" r:id="rId15"/>
    <p:sldId id="279" r:id="rId16"/>
    <p:sldId id="269" r:id="rId17"/>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897E"/>
    <a:srgbClr val="1F40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2440F0-24C7-46B9-9ACE-35F9CF600248}" v="4" dt="2022-09-20T16:45:06.3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Cristina Barbosa" userId="a7deaa94-27fa-4381-b313-ee83126f3c73" providerId="ADAL" clId="{0A2440F0-24C7-46B9-9ACE-35F9CF600248}"/>
    <pc:docChg chg="modSld">
      <pc:chgData name="DSA - Cristina Barbosa" userId="a7deaa94-27fa-4381-b313-ee83126f3c73" providerId="ADAL" clId="{0A2440F0-24C7-46B9-9ACE-35F9CF600248}" dt="2022-09-20T16:45:06.367" v="3"/>
      <pc:docMkLst>
        <pc:docMk/>
      </pc:docMkLst>
      <pc:sldChg chg="modAnim">
        <pc:chgData name="DSA - Cristina Barbosa" userId="a7deaa94-27fa-4381-b313-ee83126f3c73" providerId="ADAL" clId="{0A2440F0-24C7-46B9-9ACE-35F9CF600248}" dt="2022-09-20T16:45:06.367" v="3"/>
        <pc:sldMkLst>
          <pc:docMk/>
          <pc:sldMk cId="427579960" sldId="28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9D732E-33DE-5C22-078C-AD5CCFCDC57E}"/>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708E6AD2-A29C-1AAF-5886-4A0731D71B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22FA552-C121-A275-828C-5216EAD9EDF0}"/>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3784F646-8F54-EDBB-AE58-599B8257F24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80591E7-F5A3-2386-B518-4D18F322733A}"/>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78654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85833B-4A8C-1C38-6A2A-4473F38FF58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81EF7D8E-632A-69FB-CCE1-EFDF60C57D04}"/>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EA853F5-0CE2-10D5-C68A-3360B164EFCE}"/>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C76B648B-4B06-DDF2-0C49-8DC1075BBEF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C20F651-DF9F-AA0E-74C1-8EB8E2F40C2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582022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78CEE9B-45DD-0F59-65D5-C1FFD7C63A5E}"/>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92E89374-B2CF-5E78-E073-28356033E743}"/>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9295A49-E216-B1EA-EAE7-E099F69BD052}"/>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E99DCEA8-3535-CEB2-81AD-4AA9251ABA3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CA5D92C-C5F7-336A-611D-1429D2A4C79B}"/>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6462306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2BCC73-8C26-E39B-4B1F-24F1BFC3B45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EEE6E9A2-82F0-F5AA-4FB8-79D7EC09FB61}"/>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D3B4500-2CFC-2265-57C7-856E269E8263}"/>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64E8D160-5337-BA5F-C7D1-E2DB9710382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03E408C-FFA7-C379-8A34-394094E9ACF2}"/>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8541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7032FD-4ED0-768A-2277-BCDC062F80F8}"/>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B4B81332-1764-465E-9608-0C071989AB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A0321FC3-A2FF-1AE3-10E1-AF26EA50CD51}"/>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7118FAE8-5AE1-2817-411C-F89EB21E3F6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78CC565-12DB-BD65-B294-43977844CF6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322256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E592CF-1833-D2CA-40D3-1561ABCA9BA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9A1508F-8B6A-F41C-8DA8-0D3B680E1A0B}"/>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F1F2EE01-5FAA-A11B-ECBA-4439338B6160}"/>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1C8BFE09-D374-1313-45B8-C458943FFCFE}"/>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6" name="Espaço Reservado para Rodapé 5">
            <a:extLst>
              <a:ext uri="{FF2B5EF4-FFF2-40B4-BE49-F238E27FC236}">
                <a16:creationId xmlns:a16="http://schemas.microsoft.com/office/drawing/2014/main" id="{1EEE2F5F-7CF0-4C73-F0DC-158FEB3F51E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EADAEBB-D99E-4361-5326-353F5375E0A6}"/>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1057921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CB54DE-D29A-AADE-D2FF-7BAE86726957}"/>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760449B8-11D4-2106-0079-8BF9A25ED6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80C1795B-180A-EF7A-ABC7-31272657D247}"/>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9179C7BC-0228-35EF-DDDE-6B84CAF855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6C983C8F-4D47-DAAC-7408-B249227C16C0}"/>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7CBB787C-3611-3CCE-ED02-04569AAB0633}"/>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8" name="Espaço Reservado para Rodapé 7">
            <a:extLst>
              <a:ext uri="{FF2B5EF4-FFF2-40B4-BE49-F238E27FC236}">
                <a16:creationId xmlns:a16="http://schemas.microsoft.com/office/drawing/2014/main" id="{BCD0FBE3-60EC-63DB-C837-C7783E9C514C}"/>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F37E8D2-F2F7-037B-8628-484DC3B81A50}"/>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784950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D61D17-B791-1E77-2C9E-813132657B2D}"/>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38C74E4B-EDE0-53A3-9767-FA3683548060}"/>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4" name="Espaço Reservado para Rodapé 3">
            <a:extLst>
              <a:ext uri="{FF2B5EF4-FFF2-40B4-BE49-F238E27FC236}">
                <a16:creationId xmlns:a16="http://schemas.microsoft.com/office/drawing/2014/main" id="{245976B7-4DC0-132B-F64A-9554630EE080}"/>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0E2588CF-A509-6E79-BAF8-13753F5D434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1604717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C610A739-39C7-C461-BE74-CB36547352D5}"/>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3" name="Espaço Reservado para Rodapé 2">
            <a:extLst>
              <a:ext uri="{FF2B5EF4-FFF2-40B4-BE49-F238E27FC236}">
                <a16:creationId xmlns:a16="http://schemas.microsoft.com/office/drawing/2014/main" id="{A980157C-367B-A2F0-D543-CD1CE95829AB}"/>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381650D1-33EF-BAFA-D5CF-233606029BC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634773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DAB569-A780-57B6-6521-6956F3948297}"/>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D19C7271-12B2-BD6B-DF8B-21CBD3347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C9D8B1BD-36D5-4372-B238-04F0322C81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43DF80F-0511-CF02-B0E9-0D056F2AB25A}"/>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6" name="Espaço Reservado para Rodapé 5">
            <a:extLst>
              <a:ext uri="{FF2B5EF4-FFF2-40B4-BE49-F238E27FC236}">
                <a16:creationId xmlns:a16="http://schemas.microsoft.com/office/drawing/2014/main" id="{C8F63D73-203A-5448-08CC-D25336C7A4D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B1F48D4-F01B-C0EA-FB13-CAAB285A891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4415177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35B3DA-9216-4BC5-96F4-7DED33BBAF2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D3F38E1-909F-FF9A-7EB0-76EF9BB87C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4BD74D71-4547-AFD7-4B34-A2BAF1CD7B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FE76B07E-1645-B97F-CBBA-94DCC55DFED9}"/>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6" name="Espaço Reservado para Rodapé 5">
            <a:extLst>
              <a:ext uri="{FF2B5EF4-FFF2-40B4-BE49-F238E27FC236}">
                <a16:creationId xmlns:a16="http://schemas.microsoft.com/office/drawing/2014/main" id="{33E54FB4-B643-08D0-1A45-E113AE8E723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D462A12-233C-8CD9-AF4E-1C64291F73C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40753383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5A6CD6D-E590-DD00-93DF-9A34A096AF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A37AA89F-F43E-0B63-F083-689F819140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877B63A-7C66-30C0-438E-9B23009F74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BBD6BA71-957E-2118-68BA-45D9A3193A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9A24CFBF-262E-5C9D-1470-074099FDE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63E3B2-FE25-43A3-912A-7AF2FDF1C905}" type="slidenum">
              <a:rPr lang="pt-BR" smtClean="0"/>
              <a:t>‹nº›</a:t>
            </a:fld>
            <a:endParaRPr lang="pt-BR"/>
          </a:p>
        </p:txBody>
      </p:sp>
    </p:spTree>
    <p:extLst>
      <p:ext uri="{BB962C8B-B14F-4D97-AF65-F5344CB8AC3E}">
        <p14:creationId xmlns:p14="http://schemas.microsoft.com/office/powerpoint/2010/main" val="4199535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238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1384995"/>
          </a:xfrm>
          <a:prstGeom prst="rect">
            <a:avLst/>
          </a:prstGeom>
          <a:noFill/>
        </p:spPr>
        <p:txBody>
          <a:bodyPr wrap="square" rtlCol="0">
            <a:spAutoFit/>
          </a:bodyPr>
          <a:lstStyle/>
          <a:p>
            <a:pPr algn="just"/>
            <a:r>
              <a:rPr lang="es-ES" sz="2800" b="1" dirty="0"/>
              <a:t>Cuando hayan sido arrasadas las riquezas que la polilla devora y el orín corrompe (Mat. 6:19), los seguidores de Cristo podrán _________ en su tesoro __________ , las riquezas imperecederas.</a:t>
            </a:r>
          </a:p>
        </p:txBody>
      </p:sp>
      <p:sp>
        <p:nvSpPr>
          <p:cNvPr id="5" name="CaixaDeTexto 4">
            <a:extLst>
              <a:ext uri="{FF2B5EF4-FFF2-40B4-BE49-F238E27FC236}">
                <a16:creationId xmlns:a16="http://schemas.microsoft.com/office/drawing/2014/main" id="{5CB22F5C-712B-A9C5-C18F-DDE3AE5C3C83}"/>
              </a:ext>
            </a:extLst>
          </p:cNvPr>
          <p:cNvSpPr txBox="1"/>
          <p:nvPr/>
        </p:nvSpPr>
        <p:spPr>
          <a:xfrm>
            <a:off x="4757244" y="4203038"/>
            <a:ext cx="2209802" cy="461665"/>
          </a:xfrm>
          <a:prstGeom prst="rect">
            <a:avLst/>
          </a:prstGeom>
          <a:noFill/>
        </p:spPr>
        <p:txBody>
          <a:bodyPr wrap="square" rtlCol="0">
            <a:spAutoFit/>
          </a:bodyPr>
          <a:lstStyle/>
          <a:p>
            <a:pPr algn="just"/>
            <a:r>
              <a:rPr lang="pt-BR" sz="2400" b="1" dirty="0">
                <a:solidFill>
                  <a:srgbClr val="C00000"/>
                </a:solidFill>
              </a:rPr>
              <a:t>celestial</a:t>
            </a:r>
          </a:p>
        </p:txBody>
      </p:sp>
      <p:sp>
        <p:nvSpPr>
          <p:cNvPr id="6" name="CaixaDeTexto 5">
            <a:extLst>
              <a:ext uri="{FF2B5EF4-FFF2-40B4-BE49-F238E27FC236}">
                <a16:creationId xmlns:a16="http://schemas.microsoft.com/office/drawing/2014/main" id="{9B79B6B6-190F-DDF4-A0A2-B02177AB6CC2}"/>
              </a:ext>
            </a:extLst>
          </p:cNvPr>
          <p:cNvSpPr txBox="1"/>
          <p:nvPr/>
        </p:nvSpPr>
        <p:spPr>
          <a:xfrm>
            <a:off x="974835" y="4171508"/>
            <a:ext cx="1568668" cy="461665"/>
          </a:xfrm>
          <a:prstGeom prst="rect">
            <a:avLst/>
          </a:prstGeom>
          <a:noFill/>
        </p:spPr>
        <p:txBody>
          <a:bodyPr wrap="square" rtlCol="0">
            <a:spAutoFit/>
          </a:bodyPr>
          <a:lstStyle/>
          <a:p>
            <a:pPr algn="just"/>
            <a:r>
              <a:rPr lang="pt-BR" sz="2400" b="1" dirty="0" err="1">
                <a:solidFill>
                  <a:srgbClr val="C00000"/>
                </a:solidFill>
              </a:rPr>
              <a:t>regocijarce</a:t>
            </a:r>
            <a:endParaRPr lang="pt-BR" sz="2400" b="1" dirty="0">
              <a:solidFill>
                <a:srgbClr val="C00000"/>
              </a:solidFill>
            </a:endParaRPr>
          </a:p>
        </p:txBody>
      </p:sp>
      <p:sp>
        <p:nvSpPr>
          <p:cNvPr id="8" name="CaixaDeTexto 7">
            <a:extLst>
              <a:ext uri="{FF2B5EF4-FFF2-40B4-BE49-F238E27FC236}">
                <a16:creationId xmlns:a16="http://schemas.microsoft.com/office/drawing/2014/main" id="{36FAC0AA-2157-8FFA-E4E5-3A6509C2B91A}"/>
              </a:ext>
            </a:extLst>
          </p:cNvPr>
          <p:cNvSpPr txBox="1"/>
          <p:nvPr/>
        </p:nvSpPr>
        <p:spPr>
          <a:xfrm>
            <a:off x="2238556" y="1535511"/>
            <a:ext cx="9165316" cy="523220"/>
          </a:xfrm>
          <a:prstGeom prst="rect">
            <a:avLst/>
          </a:prstGeom>
          <a:noFill/>
        </p:spPr>
        <p:txBody>
          <a:bodyPr wrap="square" rtlCol="0">
            <a:spAutoFit/>
          </a:bodyPr>
          <a:lstStyle/>
          <a:p>
            <a:pPr algn="just"/>
            <a:r>
              <a:rPr lang="es-ES" sz="2800" b="1" dirty="0">
                <a:solidFill>
                  <a:srgbClr val="1F402B"/>
                </a:solidFill>
              </a:rPr>
              <a:t>¿Cuál es el deseo de Dios para ti y tu familia? (Ver p. 66.)</a:t>
            </a:r>
            <a:endParaRPr lang="pt-BR" sz="2800" b="1" dirty="0">
              <a:solidFill>
                <a:srgbClr val="1F402B"/>
              </a:solidFill>
            </a:endParaRPr>
          </a:p>
        </p:txBody>
      </p:sp>
    </p:spTree>
    <p:extLst>
      <p:ext uri="{BB962C8B-B14F-4D97-AF65-F5344CB8AC3E}">
        <p14:creationId xmlns:p14="http://schemas.microsoft.com/office/powerpoint/2010/main" val="40629885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151414" y="1046680"/>
            <a:ext cx="9165316" cy="1815882"/>
          </a:xfrm>
          <a:prstGeom prst="rect">
            <a:avLst/>
          </a:prstGeom>
          <a:noFill/>
        </p:spPr>
        <p:txBody>
          <a:bodyPr wrap="square" rtlCol="0">
            <a:spAutoFit/>
          </a:bodyPr>
          <a:lstStyle/>
          <a:p>
            <a:pPr algn="just"/>
            <a:r>
              <a:rPr lang="es-ES" sz="2800" b="1" dirty="0">
                <a:solidFill>
                  <a:srgbClr val="1F402B"/>
                </a:solidFill>
              </a:rPr>
              <a:t>Dios no se guía por las apariencias, él conoce el corazón humano. ¿A quién le contó Jesús la parábola del fariseo y el publicano? ¿Cuál era la verdadera motivación del fariseo? (Ver p. 68.)</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2246769"/>
          </a:xfrm>
          <a:prstGeom prst="rect">
            <a:avLst/>
          </a:prstGeom>
          <a:noFill/>
        </p:spPr>
        <p:txBody>
          <a:bodyPr wrap="square" rtlCol="0">
            <a:spAutoFit/>
          </a:bodyPr>
          <a:lstStyle/>
          <a:p>
            <a:pPr algn="just"/>
            <a:r>
              <a:rPr lang="es-ES" sz="2800" b="1" dirty="0"/>
              <a:t>Cristo dirigió la parábola del fariseo y del publicano* a “unos que... se _______________ justos y _____________a los demás”. El fariseo sube al templo a adorar no porque sienta que es un pecador necesitado de perdón, sino porque se cree justo y espera ________ elogios.</a:t>
            </a:r>
            <a:endParaRPr lang="pt-BR" sz="2800" b="1" dirty="0"/>
          </a:p>
        </p:txBody>
      </p:sp>
      <p:sp>
        <p:nvSpPr>
          <p:cNvPr id="5" name="CaixaDeTexto 4">
            <a:extLst>
              <a:ext uri="{FF2B5EF4-FFF2-40B4-BE49-F238E27FC236}">
                <a16:creationId xmlns:a16="http://schemas.microsoft.com/office/drawing/2014/main" id="{5CB22F5C-712B-A9C5-C18F-DDE3AE5C3C83}"/>
              </a:ext>
            </a:extLst>
          </p:cNvPr>
          <p:cNvSpPr txBox="1"/>
          <p:nvPr/>
        </p:nvSpPr>
        <p:spPr>
          <a:xfrm>
            <a:off x="5315175" y="3745210"/>
            <a:ext cx="2630646" cy="461665"/>
          </a:xfrm>
          <a:prstGeom prst="rect">
            <a:avLst/>
          </a:prstGeom>
          <a:noFill/>
        </p:spPr>
        <p:txBody>
          <a:bodyPr wrap="square" rtlCol="0">
            <a:spAutoFit/>
          </a:bodyPr>
          <a:lstStyle/>
          <a:p>
            <a:pPr algn="just"/>
            <a:r>
              <a:rPr lang="pt-BR" sz="2400" b="1" dirty="0" err="1">
                <a:solidFill>
                  <a:srgbClr val="C00000"/>
                </a:solidFill>
              </a:rPr>
              <a:t>menospreciaban</a:t>
            </a:r>
            <a:endParaRPr lang="pt-BR" sz="2400" b="1" dirty="0">
              <a:solidFill>
                <a:srgbClr val="C00000"/>
              </a:solidFill>
            </a:endParaRPr>
          </a:p>
        </p:txBody>
      </p:sp>
      <p:sp>
        <p:nvSpPr>
          <p:cNvPr id="6" name="CaixaDeTexto 5">
            <a:extLst>
              <a:ext uri="{FF2B5EF4-FFF2-40B4-BE49-F238E27FC236}">
                <a16:creationId xmlns:a16="http://schemas.microsoft.com/office/drawing/2014/main" id="{9B79B6B6-190F-DDF4-A0A2-B02177AB6CC2}"/>
              </a:ext>
            </a:extLst>
          </p:cNvPr>
          <p:cNvSpPr txBox="1"/>
          <p:nvPr/>
        </p:nvSpPr>
        <p:spPr>
          <a:xfrm>
            <a:off x="1664366" y="3745210"/>
            <a:ext cx="1911568" cy="461665"/>
          </a:xfrm>
          <a:prstGeom prst="rect">
            <a:avLst/>
          </a:prstGeom>
          <a:noFill/>
        </p:spPr>
        <p:txBody>
          <a:bodyPr wrap="square" rtlCol="0">
            <a:spAutoFit/>
          </a:bodyPr>
          <a:lstStyle/>
          <a:p>
            <a:pPr algn="just"/>
            <a:r>
              <a:rPr lang="pt-BR" sz="2400" b="1" dirty="0" err="1">
                <a:solidFill>
                  <a:srgbClr val="C00000"/>
                </a:solidFill>
              </a:rPr>
              <a:t>consideraban</a:t>
            </a:r>
            <a:endParaRPr lang="pt-BR" sz="2400" b="1" dirty="0">
              <a:solidFill>
                <a:srgbClr val="C00000"/>
              </a:solidFill>
            </a:endParaRPr>
          </a:p>
        </p:txBody>
      </p:sp>
      <p:sp>
        <p:nvSpPr>
          <p:cNvPr id="8" name="CaixaDeTexto 7">
            <a:extLst>
              <a:ext uri="{FF2B5EF4-FFF2-40B4-BE49-F238E27FC236}">
                <a16:creationId xmlns:a16="http://schemas.microsoft.com/office/drawing/2014/main" id="{E86C62C3-FDB0-AB66-F394-25DBEF6DEC1A}"/>
              </a:ext>
            </a:extLst>
          </p:cNvPr>
          <p:cNvSpPr txBox="1"/>
          <p:nvPr/>
        </p:nvSpPr>
        <p:spPr>
          <a:xfrm>
            <a:off x="9798058" y="4575913"/>
            <a:ext cx="1911568" cy="461665"/>
          </a:xfrm>
          <a:prstGeom prst="rect">
            <a:avLst/>
          </a:prstGeom>
          <a:noFill/>
        </p:spPr>
        <p:txBody>
          <a:bodyPr wrap="square" rtlCol="0">
            <a:spAutoFit/>
          </a:bodyPr>
          <a:lstStyle/>
          <a:p>
            <a:pPr algn="just"/>
            <a:r>
              <a:rPr lang="pt-BR" sz="2400" b="1" dirty="0" err="1">
                <a:solidFill>
                  <a:srgbClr val="C00000"/>
                </a:solidFill>
              </a:rPr>
              <a:t>ganar</a:t>
            </a:r>
            <a:endParaRPr lang="pt-BR" sz="2400" b="1" dirty="0">
              <a:solidFill>
                <a:srgbClr val="C00000"/>
              </a:solidFill>
            </a:endParaRPr>
          </a:p>
        </p:txBody>
      </p:sp>
    </p:spTree>
    <p:extLst>
      <p:ext uri="{BB962C8B-B14F-4D97-AF65-F5344CB8AC3E}">
        <p14:creationId xmlns:p14="http://schemas.microsoft.com/office/powerpoint/2010/main" val="38218358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1815882"/>
          </a:xfrm>
          <a:prstGeom prst="rect">
            <a:avLst/>
          </a:prstGeom>
          <a:noFill/>
        </p:spPr>
        <p:txBody>
          <a:bodyPr wrap="square" rtlCol="0">
            <a:spAutoFit/>
          </a:bodyPr>
          <a:lstStyle/>
          <a:p>
            <a:pPr algn="just"/>
            <a:r>
              <a:rPr lang="es-ES" sz="2800" b="1" dirty="0"/>
              <a:t> Considera su culto como un acto de mérito que lo recomendará a Dios. Al mismo tiempo, su culto dará a la gente un alto concepto de su piedad. Espera asegurarse tanto el favor de Dios como el del hombre. Su culto está impulsado por la __________ .</a:t>
            </a:r>
            <a:endParaRPr lang="pt-BR" sz="2800" b="1" dirty="0"/>
          </a:p>
        </p:txBody>
      </p:sp>
      <p:sp>
        <p:nvSpPr>
          <p:cNvPr id="7" name="CaixaDeTexto 6">
            <a:extLst>
              <a:ext uri="{FF2B5EF4-FFF2-40B4-BE49-F238E27FC236}">
                <a16:creationId xmlns:a16="http://schemas.microsoft.com/office/drawing/2014/main" id="{80F8A207-BDD2-B6FA-E3B4-3FEA46A4C26F}"/>
              </a:ext>
            </a:extLst>
          </p:cNvPr>
          <p:cNvSpPr txBox="1"/>
          <p:nvPr/>
        </p:nvSpPr>
        <p:spPr>
          <a:xfrm>
            <a:off x="7060323" y="4581375"/>
            <a:ext cx="2939165" cy="461665"/>
          </a:xfrm>
          <a:prstGeom prst="rect">
            <a:avLst/>
          </a:prstGeom>
          <a:noFill/>
        </p:spPr>
        <p:txBody>
          <a:bodyPr wrap="square" rtlCol="0">
            <a:spAutoFit/>
          </a:bodyPr>
          <a:lstStyle/>
          <a:p>
            <a:pPr algn="just"/>
            <a:r>
              <a:rPr lang="pt-BR" sz="2400" b="1" dirty="0" err="1">
                <a:solidFill>
                  <a:srgbClr val="C00000"/>
                </a:solidFill>
              </a:rPr>
              <a:t>egolatría</a:t>
            </a:r>
            <a:endParaRPr lang="pt-BR" sz="2400" b="1" dirty="0">
              <a:solidFill>
                <a:srgbClr val="C00000"/>
              </a:solidFill>
            </a:endParaRPr>
          </a:p>
        </p:txBody>
      </p:sp>
      <p:sp>
        <p:nvSpPr>
          <p:cNvPr id="6" name="CaixaDeTexto 5">
            <a:extLst>
              <a:ext uri="{FF2B5EF4-FFF2-40B4-BE49-F238E27FC236}">
                <a16:creationId xmlns:a16="http://schemas.microsoft.com/office/drawing/2014/main" id="{82CD5061-5233-C49B-4D09-7B5B11CA646D}"/>
              </a:ext>
            </a:extLst>
          </p:cNvPr>
          <p:cNvSpPr txBox="1"/>
          <p:nvPr/>
        </p:nvSpPr>
        <p:spPr>
          <a:xfrm>
            <a:off x="2151414" y="1046680"/>
            <a:ext cx="9165316" cy="1815882"/>
          </a:xfrm>
          <a:prstGeom prst="rect">
            <a:avLst/>
          </a:prstGeom>
          <a:noFill/>
        </p:spPr>
        <p:txBody>
          <a:bodyPr wrap="square" rtlCol="0">
            <a:spAutoFit/>
          </a:bodyPr>
          <a:lstStyle/>
          <a:p>
            <a:pPr algn="just"/>
            <a:r>
              <a:rPr lang="es-ES" sz="2800" b="1" dirty="0">
                <a:solidFill>
                  <a:srgbClr val="1F402B"/>
                </a:solidFill>
              </a:rPr>
              <a:t>Dios no se guía por las apariencias, él conoce el corazón humano. ¿A quién le contó Jesús la parábola del fariseo y el publicano? ¿Cuál era la verdadera motivación del fariseo? (Ver p. 68.)</a:t>
            </a:r>
            <a:endParaRPr lang="pt-BR" sz="2800" b="1" dirty="0">
              <a:solidFill>
                <a:srgbClr val="1F402B"/>
              </a:solidFill>
            </a:endParaRPr>
          </a:p>
        </p:txBody>
      </p:sp>
    </p:spTree>
    <p:extLst>
      <p:ext uri="{BB962C8B-B14F-4D97-AF65-F5344CB8AC3E}">
        <p14:creationId xmlns:p14="http://schemas.microsoft.com/office/powerpoint/2010/main" val="37859491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307668C-7E16-FA5B-2A69-A826704678E5}"/>
              </a:ext>
            </a:extLst>
          </p:cNvPr>
          <p:cNvSpPr txBox="1"/>
          <p:nvPr/>
        </p:nvSpPr>
        <p:spPr>
          <a:xfrm>
            <a:off x="2454166" y="1258263"/>
            <a:ext cx="2906110" cy="523220"/>
          </a:xfrm>
          <a:prstGeom prst="rect">
            <a:avLst/>
          </a:prstGeom>
          <a:noFill/>
        </p:spPr>
        <p:txBody>
          <a:bodyPr wrap="square" rtlCol="0">
            <a:spAutoFit/>
          </a:bodyPr>
          <a:lstStyle/>
          <a:p>
            <a:pPr algn="just"/>
            <a:r>
              <a:rPr lang="pt-BR" sz="2800" b="1" dirty="0">
                <a:solidFill>
                  <a:srgbClr val="1F402B"/>
                </a:solidFill>
              </a:rPr>
              <a:t>Para reflexionar:</a:t>
            </a:r>
          </a:p>
        </p:txBody>
      </p:sp>
      <p:sp>
        <p:nvSpPr>
          <p:cNvPr id="4" name="Retângulo: Cantos Arredondados 3">
            <a:extLst>
              <a:ext uri="{FF2B5EF4-FFF2-40B4-BE49-F238E27FC236}">
                <a16:creationId xmlns:a16="http://schemas.microsoft.com/office/drawing/2014/main" id="{EBF5163C-F7DA-CE66-278E-E57088DA4FEE}"/>
              </a:ext>
            </a:extLst>
          </p:cNvPr>
          <p:cNvSpPr/>
          <p:nvPr/>
        </p:nvSpPr>
        <p:spPr>
          <a:xfrm>
            <a:off x="2333297" y="1781483"/>
            <a:ext cx="7304689" cy="3547262"/>
          </a:xfrm>
          <a:prstGeom prst="round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a:extLst>
              <a:ext uri="{FF2B5EF4-FFF2-40B4-BE49-F238E27FC236}">
                <a16:creationId xmlns:a16="http://schemas.microsoft.com/office/drawing/2014/main" id="{FE8C1DC2-EA95-9440-238B-5288E240D4D8}"/>
              </a:ext>
            </a:extLst>
          </p:cNvPr>
          <p:cNvSpPr txBox="1"/>
          <p:nvPr/>
        </p:nvSpPr>
        <p:spPr>
          <a:xfrm>
            <a:off x="2748455" y="2581702"/>
            <a:ext cx="6474372" cy="1815882"/>
          </a:xfrm>
          <a:prstGeom prst="rect">
            <a:avLst/>
          </a:prstGeom>
          <a:noFill/>
        </p:spPr>
        <p:txBody>
          <a:bodyPr wrap="square" rtlCol="0">
            <a:spAutoFit/>
          </a:bodyPr>
          <a:lstStyle/>
          <a:p>
            <a:pPr algn="just"/>
            <a:r>
              <a:rPr lang="es-ES" sz="2800" b="1" dirty="0">
                <a:solidFill>
                  <a:schemeClr val="bg1"/>
                </a:solidFill>
                <a:effectLst>
                  <a:outerShdw blurRad="50800" dist="38100" dir="5400000" algn="t" rotWithShape="0">
                    <a:prstClr val="black">
                      <a:alpha val="40000"/>
                    </a:prstClr>
                  </a:outerShdw>
                </a:effectLst>
              </a:rPr>
              <a:t>Si acepto a Cristo y pienso: “De ahora en adelante ya estoy salvo”, ¿qué peligro corro? ¿Qué hay que hacer cada día? (Ver p. 71.)</a:t>
            </a:r>
            <a:endParaRPr lang="pt-BR" sz="2800" b="1" dirty="0">
              <a:solidFill>
                <a:schemeClr val="bg1"/>
              </a:solidFill>
              <a:effectLst>
                <a:outerShdw blurRad="50800" dist="38100" dir="5400000" algn="t" rotWithShape="0">
                  <a:prstClr val="black">
                    <a:alpha val="40000"/>
                  </a:prstClr>
                </a:outerShdw>
              </a:effectLst>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1623849" y="458044"/>
            <a:ext cx="1245476" cy="2646878"/>
          </a:xfrm>
          <a:prstGeom prst="rect">
            <a:avLst/>
          </a:prstGeom>
          <a:noFill/>
        </p:spPr>
        <p:txBody>
          <a:bodyPr wrap="square" rtlCol="0">
            <a:spAutoFit/>
          </a:bodyPr>
          <a:lstStyle/>
          <a:p>
            <a:r>
              <a:rPr lang="pt-BR" sz="16600" b="1" dirty="0">
                <a:solidFill>
                  <a:srgbClr val="1F402B"/>
                </a:solidFill>
              </a:rPr>
              <a:t>6</a:t>
            </a:r>
          </a:p>
        </p:txBody>
      </p:sp>
    </p:spTree>
    <p:extLst>
      <p:ext uri="{BB962C8B-B14F-4D97-AF65-F5344CB8AC3E}">
        <p14:creationId xmlns:p14="http://schemas.microsoft.com/office/powerpoint/2010/main" val="3862150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001194" y="1651945"/>
            <a:ext cx="10016358" cy="2246769"/>
          </a:xfrm>
          <a:prstGeom prst="rect">
            <a:avLst/>
          </a:prstGeom>
          <a:noFill/>
        </p:spPr>
        <p:txBody>
          <a:bodyPr wrap="square" rtlCol="0">
            <a:spAutoFit/>
          </a:bodyPr>
          <a:lstStyle/>
          <a:p>
            <a:pPr algn="ctr"/>
            <a:r>
              <a:rPr lang="es-ES" sz="2800" b="1" i="1" dirty="0">
                <a:solidFill>
                  <a:srgbClr val="1F402B"/>
                </a:solidFill>
              </a:rPr>
              <a:t>A quienes hayan despilfarrado sus bienes, Cristo todavía les da la oportunidad de asegurarse las riquezas duraderas. Él dice: “Den, y se les dará” (Luc. 6:38). “Consíganse bolsas que no se hagan viejas, y háganse en los cielos un tesoro que no se agote. Allí no entran los ladrones, ni carcome la polilla” (Luc. 12:33). </a:t>
            </a:r>
            <a:endParaRPr lang="pt-BR" sz="2800" b="1" i="1" dirty="0">
              <a:solidFill>
                <a:srgbClr val="1F402B"/>
              </a:solidFill>
            </a:endParaRPr>
          </a:p>
        </p:txBody>
      </p:sp>
    </p:spTree>
    <p:extLst>
      <p:ext uri="{BB962C8B-B14F-4D97-AF65-F5344CB8AC3E}">
        <p14:creationId xmlns:p14="http://schemas.microsoft.com/office/powerpoint/2010/main" val="6596731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001194" y="1651945"/>
            <a:ext cx="10016358" cy="1815882"/>
          </a:xfrm>
          <a:prstGeom prst="rect">
            <a:avLst/>
          </a:prstGeom>
          <a:noFill/>
        </p:spPr>
        <p:txBody>
          <a:bodyPr wrap="square" rtlCol="0">
            <a:spAutoFit/>
          </a:bodyPr>
          <a:lstStyle/>
          <a:p>
            <a:pPr algn="ctr"/>
            <a:r>
              <a:rPr lang="es-ES" sz="2800" b="1" i="1" dirty="0">
                <a:solidFill>
                  <a:srgbClr val="1F402B"/>
                </a:solidFill>
              </a:rPr>
              <a:t>“A los ricos de este siglo mándales... que hagan el bien, y que sean ricos en buenas obras, dadivosos y generosos; que atesoren para sí mismos un buen fundamento para el futuro, que se</a:t>
            </a:r>
          </a:p>
          <a:p>
            <a:pPr algn="ctr"/>
            <a:r>
              <a:rPr lang="es-ES" sz="2800" b="1" i="1" dirty="0">
                <a:solidFill>
                  <a:srgbClr val="1F402B"/>
                </a:solidFill>
              </a:rPr>
              <a:t>aferren a la vida eterna” (1 Tim. 6:17-19).</a:t>
            </a:r>
            <a:endParaRPr lang="pt-BR" sz="2800" b="1" i="1" dirty="0">
              <a:solidFill>
                <a:srgbClr val="1F402B"/>
              </a:solidFill>
            </a:endParaRPr>
          </a:p>
        </p:txBody>
      </p:sp>
    </p:spTree>
    <p:extLst>
      <p:ext uri="{BB962C8B-B14F-4D97-AF65-F5344CB8AC3E}">
        <p14:creationId xmlns:p14="http://schemas.microsoft.com/office/powerpoint/2010/main" val="4373002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159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5957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1723697" y="1566041"/>
            <a:ext cx="8450317" cy="3108543"/>
          </a:xfrm>
          <a:prstGeom prst="rect">
            <a:avLst/>
          </a:prstGeom>
          <a:noFill/>
        </p:spPr>
        <p:txBody>
          <a:bodyPr wrap="square" rtlCol="0">
            <a:spAutoFit/>
          </a:bodyPr>
          <a:lstStyle/>
          <a:p>
            <a:pPr algn="ctr"/>
            <a:r>
              <a:rPr lang="es-ES" sz="2800" b="1" i="1" u="none" strike="noStrike" baseline="0" dirty="0"/>
              <a:t>Cristo vino para cambiar este orden de cosas. Procuró romper el hechizo que infatuaba y entrampaba a los hombres. En su enseñanza trató de ajustar los requerimientos del Cielo y la Tierra, y de desviar los pensamientos de los hombres de lo presente a lo futuro. Los invitó a hacer provisión para la eternidad en vez de perseguir las cosas temporales (p. 62).</a:t>
            </a:r>
            <a:endParaRPr lang="pt-BR" sz="2800" b="1" dirty="0"/>
          </a:p>
        </p:txBody>
      </p:sp>
    </p:spTree>
    <p:extLst>
      <p:ext uri="{BB962C8B-B14F-4D97-AF65-F5344CB8AC3E}">
        <p14:creationId xmlns:p14="http://schemas.microsoft.com/office/powerpoint/2010/main" val="35758691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1815882"/>
          </a:xfrm>
          <a:prstGeom prst="rect">
            <a:avLst/>
          </a:prstGeom>
          <a:noFill/>
        </p:spPr>
        <p:txBody>
          <a:bodyPr wrap="square" rtlCol="0">
            <a:spAutoFit/>
          </a:bodyPr>
          <a:lstStyle/>
          <a:p>
            <a:pPr algn="just"/>
            <a:r>
              <a:rPr lang="es-ES" sz="2800" b="1" dirty="0"/>
              <a:t>Miremos la vida de muchos de los que aseveran ser cristianos. El Señor los ha dotado con __________,________ e_________ ; les ha confiado __________ , con el fin de que sean ___________ con él en la gran ____________ . </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4762498" y="3756341"/>
            <a:ext cx="1985143" cy="461665"/>
          </a:xfrm>
          <a:prstGeom prst="rect">
            <a:avLst/>
          </a:prstGeom>
          <a:noFill/>
        </p:spPr>
        <p:txBody>
          <a:bodyPr wrap="square" rtlCol="0">
            <a:spAutoFit/>
          </a:bodyPr>
          <a:lstStyle/>
          <a:p>
            <a:pPr algn="just"/>
            <a:r>
              <a:rPr lang="pt-BR" sz="2400" b="1" dirty="0">
                <a:solidFill>
                  <a:srgbClr val="C00000"/>
                </a:solidFill>
              </a:rPr>
              <a:t>capacidades</a:t>
            </a: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8307668C-7E16-FA5B-2A69-A826704678E5}"/>
              </a:ext>
            </a:extLst>
          </p:cNvPr>
          <p:cNvSpPr txBox="1"/>
          <p:nvPr/>
        </p:nvSpPr>
        <p:spPr>
          <a:xfrm>
            <a:off x="2167247" y="1406779"/>
            <a:ext cx="9307934" cy="1384995"/>
          </a:xfrm>
          <a:prstGeom prst="rect">
            <a:avLst/>
          </a:prstGeom>
          <a:noFill/>
        </p:spPr>
        <p:txBody>
          <a:bodyPr wrap="square" rtlCol="0">
            <a:spAutoFit/>
          </a:bodyPr>
          <a:lstStyle/>
          <a:p>
            <a:pPr algn="just"/>
            <a:r>
              <a:rPr lang="es-ES" sz="2800" b="1" dirty="0">
                <a:solidFill>
                  <a:srgbClr val="1F402B"/>
                </a:solidFill>
              </a:rPr>
              <a:t>Debemos guiar a nuestras familias a usar sabiamente los dones y recursos que Dios nos ha confiado a cada uno de nosotros. ¿Qué nos da Dios y para qué? (Ver p. 64.)</a:t>
            </a:r>
            <a:endParaRPr lang="pt-BR" sz="2800" b="1" dirty="0">
              <a:solidFill>
                <a:srgbClr val="1F402B"/>
              </a:solidFill>
            </a:endParaRP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043C3104-5126-CEAB-DC92-6C94665E451F}"/>
              </a:ext>
            </a:extLst>
          </p:cNvPr>
          <p:cNvSpPr txBox="1"/>
          <p:nvPr/>
        </p:nvSpPr>
        <p:spPr>
          <a:xfrm>
            <a:off x="6873764" y="3787871"/>
            <a:ext cx="2114078" cy="461665"/>
          </a:xfrm>
          <a:prstGeom prst="rect">
            <a:avLst/>
          </a:prstGeom>
          <a:noFill/>
        </p:spPr>
        <p:txBody>
          <a:bodyPr wrap="square" rtlCol="0">
            <a:spAutoFit/>
          </a:bodyPr>
          <a:lstStyle/>
          <a:p>
            <a:pPr algn="just"/>
            <a:r>
              <a:rPr lang="pt-BR" sz="2400" b="1" dirty="0">
                <a:solidFill>
                  <a:srgbClr val="C00000"/>
                </a:solidFill>
              </a:rPr>
              <a:t>poder</a:t>
            </a:r>
          </a:p>
        </p:txBody>
      </p:sp>
      <p:sp>
        <p:nvSpPr>
          <p:cNvPr id="6" name="CaixaDeTexto 5">
            <a:extLst>
              <a:ext uri="{FF2B5EF4-FFF2-40B4-BE49-F238E27FC236}">
                <a16:creationId xmlns:a16="http://schemas.microsoft.com/office/drawing/2014/main" id="{D89B8820-F668-8B3B-8B05-8504B28048EE}"/>
              </a:ext>
            </a:extLst>
          </p:cNvPr>
          <p:cNvSpPr txBox="1"/>
          <p:nvPr/>
        </p:nvSpPr>
        <p:spPr>
          <a:xfrm>
            <a:off x="8460828" y="3793478"/>
            <a:ext cx="2328314" cy="461665"/>
          </a:xfrm>
          <a:prstGeom prst="rect">
            <a:avLst/>
          </a:prstGeom>
          <a:noFill/>
        </p:spPr>
        <p:txBody>
          <a:bodyPr wrap="square" rtlCol="0">
            <a:spAutoFit/>
          </a:bodyPr>
          <a:lstStyle/>
          <a:p>
            <a:pPr algn="just"/>
            <a:r>
              <a:rPr lang="pt-BR" sz="2400" b="1" dirty="0">
                <a:solidFill>
                  <a:srgbClr val="C00000"/>
                </a:solidFill>
              </a:rPr>
              <a:t>influencia</a:t>
            </a:r>
          </a:p>
        </p:txBody>
      </p:sp>
      <p:sp>
        <p:nvSpPr>
          <p:cNvPr id="9" name="CaixaDeTexto 8">
            <a:extLst>
              <a:ext uri="{FF2B5EF4-FFF2-40B4-BE49-F238E27FC236}">
                <a16:creationId xmlns:a16="http://schemas.microsoft.com/office/drawing/2014/main" id="{F3886F57-AA50-7D24-C6D9-950B717AEEBA}"/>
              </a:ext>
            </a:extLst>
          </p:cNvPr>
          <p:cNvSpPr txBox="1"/>
          <p:nvPr/>
        </p:nvSpPr>
        <p:spPr>
          <a:xfrm>
            <a:off x="2748837" y="4192081"/>
            <a:ext cx="1220129" cy="461665"/>
          </a:xfrm>
          <a:prstGeom prst="rect">
            <a:avLst/>
          </a:prstGeom>
          <a:noFill/>
        </p:spPr>
        <p:txBody>
          <a:bodyPr wrap="square" rtlCol="0">
            <a:spAutoFit/>
          </a:bodyPr>
          <a:lstStyle/>
          <a:p>
            <a:pPr algn="just"/>
            <a:r>
              <a:rPr lang="pt-BR" sz="2400" b="1" dirty="0" err="1">
                <a:solidFill>
                  <a:srgbClr val="C00000"/>
                </a:solidFill>
              </a:rPr>
              <a:t>dinero</a:t>
            </a:r>
            <a:endParaRPr lang="pt-BR" sz="2400" b="1" dirty="0">
              <a:solidFill>
                <a:srgbClr val="C00000"/>
              </a:solidFill>
            </a:endParaRPr>
          </a:p>
        </p:txBody>
      </p:sp>
      <p:sp>
        <p:nvSpPr>
          <p:cNvPr id="11" name="CaixaDeTexto 10">
            <a:extLst>
              <a:ext uri="{FF2B5EF4-FFF2-40B4-BE49-F238E27FC236}">
                <a16:creationId xmlns:a16="http://schemas.microsoft.com/office/drawing/2014/main" id="{5443AFB4-712C-555A-A7B4-7149CBAF50A7}"/>
              </a:ext>
            </a:extLst>
          </p:cNvPr>
          <p:cNvSpPr txBox="1"/>
          <p:nvPr/>
        </p:nvSpPr>
        <p:spPr>
          <a:xfrm>
            <a:off x="7765826" y="4189743"/>
            <a:ext cx="1989308" cy="461665"/>
          </a:xfrm>
          <a:prstGeom prst="rect">
            <a:avLst/>
          </a:prstGeom>
          <a:noFill/>
        </p:spPr>
        <p:txBody>
          <a:bodyPr wrap="square" rtlCol="0">
            <a:spAutoFit/>
          </a:bodyPr>
          <a:lstStyle/>
          <a:p>
            <a:pPr algn="just"/>
            <a:r>
              <a:rPr lang="pt-BR" sz="2400" b="1" dirty="0">
                <a:solidFill>
                  <a:srgbClr val="C00000"/>
                </a:solidFill>
              </a:rPr>
              <a:t>colaboradores</a:t>
            </a:r>
          </a:p>
        </p:txBody>
      </p:sp>
      <p:sp>
        <p:nvSpPr>
          <p:cNvPr id="16" name="CaixaDeTexto 15">
            <a:extLst>
              <a:ext uri="{FF2B5EF4-FFF2-40B4-BE49-F238E27FC236}">
                <a16:creationId xmlns:a16="http://schemas.microsoft.com/office/drawing/2014/main" id="{259355FB-D5FC-62D2-B32F-7D1DA155EE98}"/>
              </a:ext>
            </a:extLst>
          </p:cNvPr>
          <p:cNvSpPr txBox="1"/>
          <p:nvPr/>
        </p:nvSpPr>
        <p:spPr>
          <a:xfrm>
            <a:off x="2436867" y="4630388"/>
            <a:ext cx="1989308" cy="461665"/>
          </a:xfrm>
          <a:prstGeom prst="rect">
            <a:avLst/>
          </a:prstGeom>
          <a:noFill/>
        </p:spPr>
        <p:txBody>
          <a:bodyPr wrap="square" rtlCol="0">
            <a:spAutoFit/>
          </a:bodyPr>
          <a:lstStyle/>
          <a:p>
            <a:pPr algn="just"/>
            <a:r>
              <a:rPr lang="pt-BR" sz="2400" b="1" dirty="0" err="1">
                <a:solidFill>
                  <a:srgbClr val="C00000"/>
                </a:solidFill>
              </a:rPr>
              <a:t>redención</a:t>
            </a:r>
            <a:endParaRPr lang="pt-BR" sz="2400" b="1" dirty="0">
              <a:solidFill>
                <a:srgbClr val="C00000"/>
              </a:solidFill>
            </a:endParaRPr>
          </a:p>
        </p:txBody>
      </p:sp>
    </p:spTree>
    <p:extLst>
      <p:ext uri="{BB962C8B-B14F-4D97-AF65-F5344CB8AC3E}">
        <p14:creationId xmlns:p14="http://schemas.microsoft.com/office/powerpoint/2010/main" val="2847378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6" grpId="0"/>
      <p:bldP spid="9" grpId="0"/>
      <p:bldP spid="11"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2246769"/>
          </a:xfrm>
          <a:prstGeom prst="rect">
            <a:avLst/>
          </a:prstGeom>
          <a:noFill/>
        </p:spPr>
        <p:txBody>
          <a:bodyPr wrap="square" rtlCol="0">
            <a:spAutoFit/>
          </a:bodyPr>
          <a:lstStyle/>
          <a:p>
            <a:pPr algn="just"/>
            <a:r>
              <a:rPr lang="es-ES" sz="2800" b="1" dirty="0"/>
              <a:t>Todos estos dones deben ser __________ para ___________ a la humanidad, para aliviar a los sufrientes y necesitados. Debemos alimentar a los hambrientos, vestir a los desnudos, cuidar de las viudas y los huérfanos, servir a los angustiados y oprimidos. Dios no quiso nunca que existiese la extensa miseria que hay en el mundo.</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5763609" y="3336692"/>
            <a:ext cx="1690853" cy="461665"/>
          </a:xfrm>
          <a:prstGeom prst="rect">
            <a:avLst/>
          </a:prstGeom>
          <a:noFill/>
        </p:spPr>
        <p:txBody>
          <a:bodyPr wrap="square" rtlCol="0">
            <a:spAutoFit/>
          </a:bodyPr>
          <a:lstStyle/>
          <a:p>
            <a:pPr algn="just"/>
            <a:r>
              <a:rPr lang="pt-BR" sz="2400" b="1" dirty="0" err="1">
                <a:solidFill>
                  <a:srgbClr val="C00000"/>
                </a:solidFill>
              </a:rPr>
              <a:t>empleados</a:t>
            </a:r>
            <a:endParaRPr lang="pt-BR" sz="2400" b="1" dirty="0">
              <a:solidFill>
                <a:srgbClr val="C00000"/>
              </a:solidFill>
            </a:endParaRP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043C3104-5126-CEAB-DC92-6C94665E451F}"/>
              </a:ext>
            </a:extLst>
          </p:cNvPr>
          <p:cNvSpPr txBox="1"/>
          <p:nvPr/>
        </p:nvSpPr>
        <p:spPr>
          <a:xfrm>
            <a:off x="8693184" y="3368222"/>
            <a:ext cx="2114078" cy="461665"/>
          </a:xfrm>
          <a:prstGeom prst="rect">
            <a:avLst/>
          </a:prstGeom>
          <a:noFill/>
        </p:spPr>
        <p:txBody>
          <a:bodyPr wrap="square" rtlCol="0">
            <a:spAutoFit/>
          </a:bodyPr>
          <a:lstStyle/>
          <a:p>
            <a:pPr algn="just"/>
            <a:r>
              <a:rPr lang="pt-BR" sz="2400" b="1" dirty="0">
                <a:solidFill>
                  <a:srgbClr val="C00000"/>
                </a:solidFill>
              </a:rPr>
              <a:t>beneficiar</a:t>
            </a:r>
          </a:p>
        </p:txBody>
      </p:sp>
      <p:sp>
        <p:nvSpPr>
          <p:cNvPr id="9" name="CaixaDeTexto 8">
            <a:extLst>
              <a:ext uri="{FF2B5EF4-FFF2-40B4-BE49-F238E27FC236}">
                <a16:creationId xmlns:a16="http://schemas.microsoft.com/office/drawing/2014/main" id="{5EC9060C-689F-949D-FA5A-C53FEE94939C}"/>
              </a:ext>
            </a:extLst>
          </p:cNvPr>
          <p:cNvSpPr txBox="1"/>
          <p:nvPr/>
        </p:nvSpPr>
        <p:spPr>
          <a:xfrm>
            <a:off x="2167247" y="1406779"/>
            <a:ext cx="9307934" cy="1384995"/>
          </a:xfrm>
          <a:prstGeom prst="rect">
            <a:avLst/>
          </a:prstGeom>
          <a:noFill/>
        </p:spPr>
        <p:txBody>
          <a:bodyPr wrap="square" rtlCol="0">
            <a:spAutoFit/>
          </a:bodyPr>
          <a:lstStyle/>
          <a:p>
            <a:pPr algn="just"/>
            <a:r>
              <a:rPr lang="es-ES" sz="2800" b="1" dirty="0">
                <a:solidFill>
                  <a:srgbClr val="1F402B"/>
                </a:solidFill>
              </a:rPr>
              <a:t>Debemos guiar a nuestras familias a usar sabiamente los dones y recursos que Dios nos ha confiado a cada uno de nosotros. ¿Qué nos da Dios y para qué? (Ver p. 64.)</a:t>
            </a:r>
            <a:endParaRPr lang="pt-BR" sz="2800" b="1" dirty="0">
              <a:solidFill>
                <a:srgbClr val="1F402B"/>
              </a:solidFill>
            </a:endParaRPr>
          </a:p>
        </p:txBody>
      </p:sp>
    </p:spTree>
    <p:extLst>
      <p:ext uri="{BB962C8B-B14F-4D97-AF65-F5344CB8AC3E}">
        <p14:creationId xmlns:p14="http://schemas.microsoft.com/office/powerpoint/2010/main" val="23925614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2" name="CaixaDeTexto 1">
            <a:extLst>
              <a:ext uri="{FF2B5EF4-FFF2-40B4-BE49-F238E27FC236}">
                <a16:creationId xmlns:a16="http://schemas.microsoft.com/office/drawing/2014/main" id="{8307668C-7E16-FA5B-2A69-A826704678E5}"/>
              </a:ext>
            </a:extLst>
          </p:cNvPr>
          <p:cNvSpPr txBox="1"/>
          <p:nvPr/>
        </p:nvSpPr>
        <p:spPr>
          <a:xfrm>
            <a:off x="2222642" y="1274502"/>
            <a:ext cx="9188964" cy="1384995"/>
          </a:xfrm>
          <a:prstGeom prst="rect">
            <a:avLst/>
          </a:prstGeom>
          <a:noFill/>
        </p:spPr>
        <p:txBody>
          <a:bodyPr wrap="square" rtlCol="0">
            <a:spAutoFit/>
          </a:bodyPr>
          <a:lstStyle/>
          <a:p>
            <a:pPr algn="just"/>
            <a:r>
              <a:rPr lang="es-ES" sz="2800" b="1" dirty="0">
                <a:solidFill>
                  <a:srgbClr val="1F402B"/>
                </a:solidFill>
              </a:rPr>
              <a:t> ¿Cuáles son los dones y los recursos que Dios nos da para que los usemos? ¿Qué pasará con nuestro carácter cuando seamos sus colaboradores? (Ver p. 65.)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1938992"/>
          </a:xfrm>
          <a:prstGeom prst="rect">
            <a:avLst/>
          </a:prstGeom>
          <a:noFill/>
        </p:spPr>
        <p:txBody>
          <a:bodyPr wrap="square" rtlCol="0">
            <a:spAutoFit/>
          </a:bodyPr>
          <a:lstStyle/>
          <a:p>
            <a:pPr algn="just"/>
            <a:r>
              <a:rPr lang="es-ES" sz="2400" b="1" dirty="0"/>
              <a:t>Cristo dice: “Gánense _________ con el dinero de la injusticia, para que el día en que este les falte, ellos los reciban en las moradas eternas” (Luc. 16:9, LPD). Dios, Cristo y los ángeles ministran a todos los afligidos, los dolientes y los pecadores. Entréguese a Dios para esta obra, emplee sus dones con este propósito, y se __________ con los ángeles celestiales.</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3946367" y="3208951"/>
            <a:ext cx="1361356" cy="461665"/>
          </a:xfrm>
          <a:prstGeom prst="rect">
            <a:avLst/>
          </a:prstGeom>
          <a:noFill/>
        </p:spPr>
        <p:txBody>
          <a:bodyPr wrap="square" rtlCol="0">
            <a:spAutoFit/>
          </a:bodyPr>
          <a:lstStyle/>
          <a:p>
            <a:pPr algn="just"/>
            <a:r>
              <a:rPr lang="pt-BR" sz="2400" b="1" dirty="0">
                <a:solidFill>
                  <a:srgbClr val="C00000"/>
                </a:solidFill>
              </a:rPr>
              <a:t>amigos</a:t>
            </a:r>
          </a:p>
        </p:txBody>
      </p:sp>
      <p:sp>
        <p:nvSpPr>
          <p:cNvPr id="13" name="CaixaDeTexto 12">
            <a:extLst>
              <a:ext uri="{FF2B5EF4-FFF2-40B4-BE49-F238E27FC236}">
                <a16:creationId xmlns:a16="http://schemas.microsoft.com/office/drawing/2014/main" id="{0B69D897-4568-0BE3-3411-66AF409CAB47}"/>
              </a:ext>
            </a:extLst>
          </p:cNvPr>
          <p:cNvSpPr txBox="1"/>
          <p:nvPr/>
        </p:nvSpPr>
        <p:spPr>
          <a:xfrm>
            <a:off x="2920292" y="4686278"/>
            <a:ext cx="2052150" cy="461665"/>
          </a:xfrm>
          <a:prstGeom prst="rect">
            <a:avLst/>
          </a:prstGeom>
          <a:noFill/>
        </p:spPr>
        <p:txBody>
          <a:bodyPr wrap="square" rtlCol="0">
            <a:spAutoFit/>
          </a:bodyPr>
          <a:lstStyle/>
          <a:p>
            <a:pPr algn="just"/>
            <a:r>
              <a:rPr lang="pt-BR" sz="2400" b="1" dirty="0" err="1">
                <a:solidFill>
                  <a:srgbClr val="C00000"/>
                </a:solidFill>
              </a:rPr>
              <a:t>asociará</a:t>
            </a:r>
            <a:endParaRPr lang="pt-BR" sz="2400" b="1" dirty="0">
              <a:solidFill>
                <a:srgbClr val="C00000"/>
              </a:solidFill>
            </a:endParaRPr>
          </a:p>
        </p:txBody>
      </p:sp>
    </p:spTree>
    <p:extLst>
      <p:ext uri="{BB962C8B-B14F-4D97-AF65-F5344CB8AC3E}">
        <p14:creationId xmlns:p14="http://schemas.microsoft.com/office/powerpoint/2010/main" val="34117525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1815882"/>
          </a:xfrm>
          <a:prstGeom prst="rect">
            <a:avLst/>
          </a:prstGeom>
          <a:noFill/>
        </p:spPr>
        <p:txBody>
          <a:bodyPr wrap="square" rtlCol="0">
            <a:spAutoFit/>
          </a:bodyPr>
          <a:lstStyle/>
          <a:p>
            <a:pPr algn="just"/>
            <a:r>
              <a:rPr lang="es-ES" sz="2800" b="1" dirty="0"/>
              <a:t>Su corazón ______ al unísono con el de ellos. Se ________a ellos en carácter. Esos habitantes de las moradas eternas no serán extraños para usted. Cuando hayan pasado las cosas terrenales, los centinelas de las puertas del cielo le darán la bienvenida.</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8250620" y="3220570"/>
            <a:ext cx="1645299" cy="461665"/>
          </a:xfrm>
          <a:prstGeom prst="rect">
            <a:avLst/>
          </a:prstGeom>
          <a:noFill/>
        </p:spPr>
        <p:txBody>
          <a:bodyPr wrap="square" rtlCol="0">
            <a:spAutoFit/>
          </a:bodyPr>
          <a:lstStyle/>
          <a:p>
            <a:pPr algn="just"/>
            <a:r>
              <a:rPr lang="pt-BR" sz="2400" b="1" dirty="0" err="1">
                <a:solidFill>
                  <a:srgbClr val="C00000"/>
                </a:solidFill>
              </a:rPr>
              <a:t>asimilará</a:t>
            </a:r>
            <a:endParaRPr lang="pt-BR" sz="2400" b="1" dirty="0">
              <a:solidFill>
                <a:srgbClr val="C00000"/>
              </a:solidFill>
            </a:endParaRPr>
          </a:p>
        </p:txBody>
      </p:sp>
      <p:sp>
        <p:nvSpPr>
          <p:cNvPr id="13" name="CaixaDeTexto 12">
            <a:extLst>
              <a:ext uri="{FF2B5EF4-FFF2-40B4-BE49-F238E27FC236}">
                <a16:creationId xmlns:a16="http://schemas.microsoft.com/office/drawing/2014/main" id="{0B69D897-4568-0BE3-3411-66AF409CAB47}"/>
              </a:ext>
            </a:extLst>
          </p:cNvPr>
          <p:cNvSpPr txBox="1"/>
          <p:nvPr/>
        </p:nvSpPr>
        <p:spPr>
          <a:xfrm>
            <a:off x="2803768" y="3220570"/>
            <a:ext cx="964621" cy="461665"/>
          </a:xfrm>
          <a:prstGeom prst="rect">
            <a:avLst/>
          </a:prstGeom>
          <a:noFill/>
        </p:spPr>
        <p:txBody>
          <a:bodyPr wrap="square" rtlCol="0">
            <a:spAutoFit/>
          </a:bodyPr>
          <a:lstStyle/>
          <a:p>
            <a:pPr algn="just"/>
            <a:r>
              <a:rPr lang="pt-BR" sz="2400" b="1" dirty="0">
                <a:solidFill>
                  <a:srgbClr val="C00000"/>
                </a:solidFill>
              </a:rPr>
              <a:t>latirá</a:t>
            </a:r>
          </a:p>
        </p:txBody>
      </p:sp>
      <p:sp>
        <p:nvSpPr>
          <p:cNvPr id="14" name="CaixaDeTexto 13">
            <a:extLst>
              <a:ext uri="{FF2B5EF4-FFF2-40B4-BE49-F238E27FC236}">
                <a16:creationId xmlns:a16="http://schemas.microsoft.com/office/drawing/2014/main" id="{4CF3598D-BE5E-FD09-0E21-562B4847D6A2}"/>
              </a:ext>
            </a:extLst>
          </p:cNvPr>
          <p:cNvSpPr txBox="1"/>
          <p:nvPr/>
        </p:nvSpPr>
        <p:spPr>
          <a:xfrm>
            <a:off x="2222642" y="1274502"/>
            <a:ext cx="9188964" cy="1384995"/>
          </a:xfrm>
          <a:prstGeom prst="rect">
            <a:avLst/>
          </a:prstGeom>
          <a:noFill/>
        </p:spPr>
        <p:txBody>
          <a:bodyPr wrap="square" rtlCol="0">
            <a:spAutoFit/>
          </a:bodyPr>
          <a:lstStyle/>
          <a:p>
            <a:pPr algn="just"/>
            <a:r>
              <a:rPr lang="es-ES" sz="2800" b="1" dirty="0">
                <a:solidFill>
                  <a:srgbClr val="1F402B"/>
                </a:solidFill>
              </a:rPr>
              <a:t> ¿Cuáles son los dones y los recursos que Dios nos da para que los usemos? ¿Qué pasará con nuestro carácter cuando seamos sus colaboradores? (Ver p. 65.)</a:t>
            </a:r>
          </a:p>
        </p:txBody>
      </p:sp>
    </p:spTree>
    <p:extLst>
      <p:ext uri="{BB962C8B-B14F-4D97-AF65-F5344CB8AC3E}">
        <p14:creationId xmlns:p14="http://schemas.microsoft.com/office/powerpoint/2010/main" val="4275799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150322" y="1530899"/>
            <a:ext cx="9165316" cy="954107"/>
          </a:xfrm>
          <a:prstGeom prst="rect">
            <a:avLst/>
          </a:prstGeom>
          <a:noFill/>
        </p:spPr>
        <p:txBody>
          <a:bodyPr wrap="square" rtlCol="0">
            <a:spAutoFit/>
          </a:bodyPr>
          <a:lstStyle/>
          <a:p>
            <a:pPr algn="just"/>
            <a:r>
              <a:rPr lang="es-ES" sz="2800" b="1" dirty="0">
                <a:solidFill>
                  <a:srgbClr val="1F402B"/>
                </a:solidFill>
              </a:rPr>
              <a:t>Cuando nos convertimos en instrumentos de salvación, ¿qué milagros presenciamos? (Ver p. 66.)</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181905"/>
            <a:ext cx="10237076" cy="2677656"/>
          </a:xfrm>
          <a:prstGeom prst="rect">
            <a:avLst/>
          </a:prstGeom>
          <a:noFill/>
        </p:spPr>
        <p:txBody>
          <a:bodyPr wrap="square" rtlCol="0">
            <a:spAutoFit/>
          </a:bodyPr>
          <a:lstStyle/>
          <a:p>
            <a:pPr algn="just"/>
            <a:r>
              <a:rPr lang="es-ES" sz="2400" b="1" dirty="0"/>
              <a:t>Y los medios usados para beneficiar a otros producirán beneficios. Las riquezas</a:t>
            </a:r>
          </a:p>
          <a:p>
            <a:pPr algn="just"/>
            <a:r>
              <a:rPr lang="es-ES" sz="2400" b="1" dirty="0"/>
              <a:t>debidamente empleadas realizarán mucho bien. Se _______________ para Cristo. El que sigue el plan de vida de Cristo ________ en las cortes celestiales a aquellos por quienes ha trabajado y se ha sacrificado en la Tierra. Los ___________________ agradecidos a quienes han sido instrumentos de su salvación. El cielo será algo precioso para los que hayan sido fieles en la obra de salvar almas.</a:t>
            </a:r>
            <a:endParaRPr lang="pt-BR" sz="2400" b="1" dirty="0"/>
          </a:p>
        </p:txBody>
      </p:sp>
      <p:sp>
        <p:nvSpPr>
          <p:cNvPr id="6" name="CaixaDeTexto 5">
            <a:extLst>
              <a:ext uri="{FF2B5EF4-FFF2-40B4-BE49-F238E27FC236}">
                <a16:creationId xmlns:a16="http://schemas.microsoft.com/office/drawing/2014/main" id="{A6EF0245-A592-58D8-FDCB-A56848590E5E}"/>
              </a:ext>
            </a:extLst>
          </p:cNvPr>
          <p:cNvSpPr txBox="1"/>
          <p:nvPr/>
        </p:nvSpPr>
        <p:spPr>
          <a:xfrm>
            <a:off x="8322863" y="3527703"/>
            <a:ext cx="2539772" cy="461665"/>
          </a:xfrm>
          <a:prstGeom prst="rect">
            <a:avLst/>
          </a:prstGeom>
          <a:noFill/>
        </p:spPr>
        <p:txBody>
          <a:bodyPr wrap="square" rtlCol="0">
            <a:spAutoFit/>
          </a:bodyPr>
          <a:lstStyle/>
          <a:p>
            <a:pPr algn="just"/>
            <a:r>
              <a:rPr lang="pt-BR" sz="2400" b="1" dirty="0" err="1">
                <a:solidFill>
                  <a:srgbClr val="C00000"/>
                </a:solidFill>
              </a:rPr>
              <a:t>ganarán</a:t>
            </a:r>
            <a:r>
              <a:rPr lang="pt-BR" sz="2400" b="1" dirty="0">
                <a:solidFill>
                  <a:srgbClr val="C00000"/>
                </a:solidFill>
              </a:rPr>
              <a:t> almas</a:t>
            </a:r>
          </a:p>
        </p:txBody>
      </p:sp>
      <p:sp>
        <p:nvSpPr>
          <p:cNvPr id="16" name="CaixaDeTexto 15">
            <a:extLst>
              <a:ext uri="{FF2B5EF4-FFF2-40B4-BE49-F238E27FC236}">
                <a16:creationId xmlns:a16="http://schemas.microsoft.com/office/drawing/2014/main" id="{FEC88E74-60B8-593D-8210-3E54127FBFA6}"/>
              </a:ext>
            </a:extLst>
          </p:cNvPr>
          <p:cNvSpPr txBox="1"/>
          <p:nvPr/>
        </p:nvSpPr>
        <p:spPr>
          <a:xfrm>
            <a:off x="6965713" y="3905903"/>
            <a:ext cx="1357150" cy="461665"/>
          </a:xfrm>
          <a:prstGeom prst="rect">
            <a:avLst/>
          </a:prstGeom>
          <a:noFill/>
        </p:spPr>
        <p:txBody>
          <a:bodyPr wrap="square" rtlCol="0">
            <a:spAutoFit/>
          </a:bodyPr>
          <a:lstStyle/>
          <a:p>
            <a:pPr algn="just"/>
            <a:r>
              <a:rPr lang="pt-BR" sz="2400" b="1" dirty="0">
                <a:solidFill>
                  <a:srgbClr val="C00000"/>
                </a:solidFill>
              </a:rPr>
              <a:t>verá</a:t>
            </a:r>
          </a:p>
        </p:txBody>
      </p:sp>
      <p:sp>
        <p:nvSpPr>
          <p:cNvPr id="5" name="CaixaDeTexto 4">
            <a:extLst>
              <a:ext uri="{FF2B5EF4-FFF2-40B4-BE49-F238E27FC236}">
                <a16:creationId xmlns:a16="http://schemas.microsoft.com/office/drawing/2014/main" id="{B6500122-2025-3449-79D0-FC2652791F47}"/>
              </a:ext>
            </a:extLst>
          </p:cNvPr>
          <p:cNvSpPr txBox="1"/>
          <p:nvPr/>
        </p:nvSpPr>
        <p:spPr>
          <a:xfrm>
            <a:off x="1150676" y="4625833"/>
            <a:ext cx="3351470" cy="461665"/>
          </a:xfrm>
          <a:prstGeom prst="rect">
            <a:avLst/>
          </a:prstGeom>
          <a:noFill/>
        </p:spPr>
        <p:txBody>
          <a:bodyPr wrap="square" rtlCol="0">
            <a:spAutoFit/>
          </a:bodyPr>
          <a:lstStyle/>
          <a:p>
            <a:pPr algn="just"/>
            <a:r>
              <a:rPr lang="pt-BR" sz="2400" b="1" dirty="0">
                <a:solidFill>
                  <a:srgbClr val="C00000"/>
                </a:solidFill>
              </a:rPr>
              <a:t>Redimidos </a:t>
            </a:r>
            <a:r>
              <a:rPr lang="pt-BR" sz="2400" b="1" dirty="0" err="1">
                <a:solidFill>
                  <a:srgbClr val="C00000"/>
                </a:solidFill>
              </a:rPr>
              <a:t>recordarán</a:t>
            </a:r>
            <a:endParaRPr lang="pt-BR" sz="2400" b="1" dirty="0">
              <a:solidFill>
                <a:srgbClr val="C00000"/>
              </a:solidFill>
            </a:endParaRPr>
          </a:p>
        </p:txBody>
      </p:sp>
    </p:spTree>
    <p:extLst>
      <p:ext uri="{BB962C8B-B14F-4D97-AF65-F5344CB8AC3E}">
        <p14:creationId xmlns:p14="http://schemas.microsoft.com/office/powerpoint/2010/main" val="27273002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6"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38556" y="1535511"/>
            <a:ext cx="9165316" cy="523220"/>
          </a:xfrm>
          <a:prstGeom prst="rect">
            <a:avLst/>
          </a:prstGeom>
          <a:noFill/>
        </p:spPr>
        <p:txBody>
          <a:bodyPr wrap="square" rtlCol="0">
            <a:spAutoFit/>
          </a:bodyPr>
          <a:lstStyle/>
          <a:p>
            <a:pPr algn="just"/>
            <a:r>
              <a:rPr lang="es-ES" sz="2800" b="1" dirty="0">
                <a:solidFill>
                  <a:srgbClr val="1F402B"/>
                </a:solidFill>
              </a:rPr>
              <a:t>¿Cuál es el deseo de Dios para ti y tu familia? (Ver p. 66.)</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2246769"/>
          </a:xfrm>
          <a:prstGeom prst="rect">
            <a:avLst/>
          </a:prstGeom>
          <a:noFill/>
        </p:spPr>
        <p:txBody>
          <a:bodyPr wrap="square" rtlCol="0">
            <a:spAutoFit/>
          </a:bodyPr>
          <a:lstStyle/>
          <a:p>
            <a:pPr algn="just"/>
            <a:r>
              <a:rPr lang="es-ES" sz="2800" b="1" dirty="0"/>
              <a:t>Dios desea que _________ lo celestial en vez de lo terrenal. Nos presenta las posibilidades de una inversión celestial. ____________ estimular nuestros más elevados blancos, asegurar nuestro más selecto tesoro. Declara: “Haré que un hombre sea más precioso que el oro fino, y un ser humano más que oro de Ofir” (Isa. 13:12, VM). </a:t>
            </a:r>
            <a:endParaRPr lang="pt-BR" sz="2800" b="1" dirty="0"/>
          </a:p>
        </p:txBody>
      </p:sp>
      <p:sp>
        <p:nvSpPr>
          <p:cNvPr id="5" name="CaixaDeTexto 4">
            <a:extLst>
              <a:ext uri="{FF2B5EF4-FFF2-40B4-BE49-F238E27FC236}">
                <a16:creationId xmlns:a16="http://schemas.microsoft.com/office/drawing/2014/main" id="{5CB22F5C-712B-A9C5-C18F-DDE3AE5C3C83}"/>
              </a:ext>
            </a:extLst>
          </p:cNvPr>
          <p:cNvSpPr txBox="1"/>
          <p:nvPr/>
        </p:nvSpPr>
        <p:spPr>
          <a:xfrm>
            <a:off x="3704311" y="3300728"/>
            <a:ext cx="1328247" cy="461665"/>
          </a:xfrm>
          <a:prstGeom prst="rect">
            <a:avLst/>
          </a:prstGeom>
          <a:noFill/>
        </p:spPr>
        <p:txBody>
          <a:bodyPr wrap="square" rtlCol="0">
            <a:spAutoFit/>
          </a:bodyPr>
          <a:lstStyle/>
          <a:p>
            <a:pPr algn="just"/>
            <a:r>
              <a:rPr lang="pt-BR" sz="2400" b="1" dirty="0">
                <a:solidFill>
                  <a:srgbClr val="C00000"/>
                </a:solidFill>
              </a:rPr>
              <a:t>elijamos</a:t>
            </a:r>
          </a:p>
        </p:txBody>
      </p:sp>
      <p:sp>
        <p:nvSpPr>
          <p:cNvPr id="6" name="CaixaDeTexto 5">
            <a:extLst>
              <a:ext uri="{FF2B5EF4-FFF2-40B4-BE49-F238E27FC236}">
                <a16:creationId xmlns:a16="http://schemas.microsoft.com/office/drawing/2014/main" id="{9B79B6B6-190F-DDF4-A0A2-B02177AB6CC2}"/>
              </a:ext>
            </a:extLst>
          </p:cNvPr>
          <p:cNvSpPr txBox="1"/>
          <p:nvPr/>
        </p:nvSpPr>
        <p:spPr>
          <a:xfrm>
            <a:off x="9163854" y="3738083"/>
            <a:ext cx="1220367" cy="461665"/>
          </a:xfrm>
          <a:prstGeom prst="rect">
            <a:avLst/>
          </a:prstGeom>
          <a:noFill/>
        </p:spPr>
        <p:txBody>
          <a:bodyPr wrap="square" rtlCol="0">
            <a:spAutoFit/>
          </a:bodyPr>
          <a:lstStyle/>
          <a:p>
            <a:pPr algn="just"/>
            <a:r>
              <a:rPr lang="pt-BR" sz="2400" b="1" dirty="0" err="1">
                <a:solidFill>
                  <a:srgbClr val="C00000"/>
                </a:solidFill>
              </a:rPr>
              <a:t>quisiera</a:t>
            </a:r>
            <a:endParaRPr lang="pt-BR" sz="2400" b="1" dirty="0">
              <a:solidFill>
                <a:srgbClr val="C00000"/>
              </a:solidFill>
            </a:endParaRPr>
          </a:p>
        </p:txBody>
      </p:sp>
    </p:spTree>
    <p:extLst>
      <p:ext uri="{BB962C8B-B14F-4D97-AF65-F5344CB8AC3E}">
        <p14:creationId xmlns:p14="http://schemas.microsoft.com/office/powerpoint/2010/main" val="15042740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8172</TotalTime>
  <Words>1070</Words>
  <Application>Microsoft Office PowerPoint</Application>
  <PresentationFormat>Widescreen</PresentationFormat>
  <Paragraphs>58</Paragraphs>
  <Slides>16</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16</vt:i4>
      </vt:variant>
    </vt:vector>
  </HeadingPairs>
  <TitlesOfParts>
    <vt:vector size="20" baseType="lpstr">
      <vt:lpstr>Arial</vt:lpstr>
      <vt:lpstr>Calibri</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DSA - Cristina Barbosa</cp:lastModifiedBy>
  <cp:revision>14</cp:revision>
  <dcterms:created xsi:type="dcterms:W3CDTF">2022-08-23T09:51:50Z</dcterms:created>
  <dcterms:modified xsi:type="dcterms:W3CDTF">2022-09-20T16:45:11Z</dcterms:modified>
</cp:coreProperties>
</file>